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7" r:id="rId2"/>
    <p:sldId id="294" r:id="rId3"/>
    <p:sldId id="295" r:id="rId4"/>
    <p:sldId id="296" r:id="rId5"/>
    <p:sldId id="297" r:id="rId6"/>
    <p:sldId id="309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11" r:id="rId15"/>
    <p:sldId id="310" r:id="rId16"/>
    <p:sldId id="312" r:id="rId17"/>
    <p:sldId id="278" r:id="rId18"/>
    <p:sldId id="30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13.11.2014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992888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Раздел «</a:t>
            </a:r>
            <a:r>
              <a:rPr lang="ru-RU" sz="4000" b="1" cap="all" dirty="0" smtClean="0"/>
              <a:t>Словообразование</a:t>
            </a:r>
            <a:r>
              <a:rPr lang="ru-RU" sz="4000" dirty="0" smtClean="0"/>
              <a:t>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Для слушателей факультета довузовской подготовки </a:t>
            </a:r>
            <a:br>
              <a:rPr lang="ru-RU" sz="2400" dirty="0" smtClean="0"/>
            </a:br>
            <a:r>
              <a:rPr lang="ru-RU" sz="2400" dirty="0" smtClean="0"/>
              <a:t>и профориентации, подготовительных курсов, абитуриентов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206589" y="-2830327"/>
            <a:ext cx="586803" cy="792088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dirty="0" smtClean="0"/>
              <a:t>Способы словообразования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9697" name="Group 1"/>
          <p:cNvGrpSpPr>
            <a:grpSpLocks noChangeAspect="1"/>
          </p:cNvGrpSpPr>
          <p:nvPr/>
        </p:nvGrpSpPr>
        <p:grpSpPr bwMode="auto">
          <a:xfrm>
            <a:off x="539552" y="1772816"/>
            <a:ext cx="8064896" cy="4464496"/>
            <a:chOff x="2060" y="412"/>
            <a:chExt cx="7344" cy="4124"/>
          </a:xfrm>
        </p:grpSpPr>
        <p:sp>
          <p:nvSpPr>
            <p:cNvPr id="29712" name="Text Box 16"/>
            <p:cNvSpPr txBox="1">
              <a:spLocks noChangeArrowheads="1"/>
            </p:cNvSpPr>
            <p:nvPr/>
          </p:nvSpPr>
          <p:spPr bwMode="auto">
            <a:xfrm>
              <a:off x="3109" y="412"/>
              <a:ext cx="5115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Морфемные способы образования слов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2060" y="1132"/>
              <a:ext cx="1590" cy="12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префиксаль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ный: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-автор,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-лить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3788" y="1132"/>
              <a:ext cx="1584" cy="12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="1" dirty="0" smtClean="0">
                  <a:solidFill>
                    <a:schemeClr val="tx1"/>
                  </a:solidFill>
                  <a:latin typeface="Arial" pitchFamily="34" charset="0"/>
                  <a:ea typeface="Times New Roman" pitchFamily="18" charset="0"/>
                </a:rPr>
                <a:t>c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уффиксаль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ный: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духовн-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ость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пароход-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ик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5418" y="1132"/>
              <a:ext cx="1664" cy="15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постфиксаль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</a:t>
              </a: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ный: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учить-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ся,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где-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нибудь,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что-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то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8" name="Text Box 12"/>
            <p:cNvSpPr txBox="1">
              <a:spLocks noChangeArrowheads="1"/>
            </p:cNvSpPr>
            <p:nvPr/>
          </p:nvSpPr>
          <p:spPr bwMode="auto">
            <a:xfrm>
              <a:off x="7244" y="1132"/>
              <a:ext cx="2160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сочетание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аффиксов: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-глядеть-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ся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рас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-щедр-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-ть-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ся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колос-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-ть-</a:t>
              </a:r>
              <a:r>
                <a:rPr kumimoji="0" lang="ru-RU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ся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2060" y="2716"/>
              <a:ext cx="4608" cy="15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сложносуффиксальные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(две основы + суффикс):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тысяч</a:t>
              </a:r>
              <a:r>
                <a:rPr kumimoji="0" lang="ru-RU" b="1" i="1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лети[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j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э]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орден</a:t>
              </a:r>
              <a:r>
                <a:rPr kumimoji="0" lang="en-US" b="1" i="1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нос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ец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;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нов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год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-н-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ий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(сложение с суффиксацией),</a:t>
              </a:r>
              <a:r>
                <a:rPr kumimoji="0" lang="en-US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мор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en-US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плава</a:t>
              </a:r>
              <a:r>
                <a:rPr kumimoji="0" lang="en-US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тель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(суффиксально-сложный)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6" name="Text Box 10"/>
            <p:cNvSpPr txBox="1">
              <a:spLocks noChangeArrowheads="1"/>
            </p:cNvSpPr>
            <p:nvPr/>
          </p:nvSpPr>
          <p:spPr bwMode="auto">
            <a:xfrm>
              <a:off x="6764" y="2850"/>
              <a:ext cx="2592" cy="168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безаффиксный: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гнилой – гниль,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привозить – привоз,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пропускать – пропуск,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дикий – дичь, 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тканый – ткань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2780" y="988"/>
              <a:ext cx="56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>
              <a:off x="2780" y="9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03" name="Line 7"/>
            <p:cNvSpPr>
              <a:spLocks noChangeShapeType="1"/>
            </p:cNvSpPr>
            <p:nvPr/>
          </p:nvSpPr>
          <p:spPr bwMode="auto">
            <a:xfrm>
              <a:off x="4652" y="9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02" name="Line 6"/>
            <p:cNvSpPr>
              <a:spLocks noChangeShapeType="1"/>
            </p:cNvSpPr>
            <p:nvPr/>
          </p:nvSpPr>
          <p:spPr bwMode="auto">
            <a:xfrm>
              <a:off x="6236" y="9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8396" y="988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700" name="Line 4"/>
            <p:cNvSpPr>
              <a:spLocks noChangeShapeType="1"/>
            </p:cNvSpPr>
            <p:nvPr/>
          </p:nvSpPr>
          <p:spPr bwMode="auto">
            <a:xfrm>
              <a:off x="3714" y="988"/>
              <a:ext cx="1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99" name="Line 3"/>
            <p:cNvSpPr>
              <a:spLocks noChangeShapeType="1"/>
            </p:cNvSpPr>
            <p:nvPr/>
          </p:nvSpPr>
          <p:spPr bwMode="auto">
            <a:xfrm>
              <a:off x="7162" y="988"/>
              <a:ext cx="1" cy="18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9698" name="Line 2"/>
            <p:cNvSpPr>
              <a:spLocks noChangeShapeType="1"/>
            </p:cNvSpPr>
            <p:nvPr/>
          </p:nvSpPr>
          <p:spPr bwMode="auto">
            <a:xfrm>
              <a:off x="5660" y="84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0" y="373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9937" name="Group 1"/>
          <p:cNvGrpSpPr>
            <a:grpSpLocks noChangeAspect="1"/>
          </p:cNvGrpSpPr>
          <p:nvPr/>
        </p:nvGrpSpPr>
        <p:grpSpPr bwMode="auto">
          <a:xfrm>
            <a:off x="755576" y="980728"/>
            <a:ext cx="7704856" cy="5400741"/>
            <a:chOff x="2204" y="412"/>
            <a:chExt cx="7200" cy="5245"/>
          </a:xfrm>
        </p:grpSpPr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2810" y="412"/>
              <a:ext cx="5652" cy="4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Неморфемные способы образования слов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5" name="Text Box 9"/>
            <p:cNvSpPr txBox="1">
              <a:spLocks noChangeArrowheads="1"/>
            </p:cNvSpPr>
            <p:nvPr/>
          </p:nvSpPr>
          <p:spPr bwMode="auto">
            <a:xfrm>
              <a:off x="2204" y="3580"/>
              <a:ext cx="7200" cy="207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сложение (слияние)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1) целых основ без соед. гласной: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дизель-мотор, кафе-столовая;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2) целых основ + соед. гласная: 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свеж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окрашенный, лес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степь, снежн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-белый, син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е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-зелёный;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3) сокращённых или усечённых и полных основ: [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сель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][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хоз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]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работы,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[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гос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]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комитет,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[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зар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]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плата;</a:t>
              </a: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4) аббревиация: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вуз, ООН, загс, ЖЭС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4" name="Text Box 8"/>
            <p:cNvSpPr txBox="1">
              <a:spLocks noChangeArrowheads="1"/>
            </p:cNvSpPr>
            <p:nvPr/>
          </p:nvSpPr>
          <p:spPr bwMode="auto">
            <a:xfrm>
              <a:off x="4508" y="988"/>
              <a:ext cx="2448" cy="24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сращение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(лексико-синтаксический, образование слов из словосочетаний):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выше/указанный,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густо/окрашенный,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быстро/растворимый, сей/час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   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3" name="Text Box 7"/>
            <p:cNvSpPr txBox="1">
              <a:spLocks noChangeArrowheads="1"/>
            </p:cNvSpPr>
            <p:nvPr/>
          </p:nvSpPr>
          <p:spPr bwMode="auto">
            <a:xfrm>
              <a:off x="2204" y="988"/>
              <a:ext cx="2016" cy="24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субстантивация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(морфолого-синтаксический, переход слов из одной части речи в другую):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часовой,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столовая,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вечером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2" name="Text Box 6"/>
            <p:cNvSpPr txBox="1">
              <a:spLocks noChangeArrowheads="1"/>
            </p:cNvSpPr>
            <p:nvPr/>
          </p:nvSpPr>
          <p:spPr bwMode="auto">
            <a:xfrm>
              <a:off x="7052" y="988"/>
              <a:ext cx="2304" cy="24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лексико-семантический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(употребление слова в новом значении):</a:t>
              </a: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сестра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(медицинская),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1 Мая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(праздник), 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успевать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(хорошо учиться)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9941" name="Line 5"/>
            <p:cNvSpPr>
              <a:spLocks noChangeShapeType="1"/>
            </p:cNvSpPr>
            <p:nvPr/>
          </p:nvSpPr>
          <p:spPr bwMode="auto">
            <a:xfrm>
              <a:off x="3639" y="844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940" name="Line 4"/>
            <p:cNvSpPr>
              <a:spLocks noChangeShapeType="1"/>
            </p:cNvSpPr>
            <p:nvPr/>
          </p:nvSpPr>
          <p:spPr bwMode="auto">
            <a:xfrm>
              <a:off x="5804" y="844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939" name="Line 3"/>
            <p:cNvSpPr>
              <a:spLocks noChangeShapeType="1"/>
            </p:cNvSpPr>
            <p:nvPr/>
          </p:nvSpPr>
          <p:spPr bwMode="auto">
            <a:xfrm>
              <a:off x="7650" y="844"/>
              <a:ext cx="1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39938" name="Line 2"/>
            <p:cNvSpPr>
              <a:spLocks noChangeShapeType="1"/>
            </p:cNvSpPr>
            <p:nvPr/>
          </p:nvSpPr>
          <p:spPr bwMode="auto">
            <a:xfrm>
              <a:off x="4365" y="844"/>
              <a:ext cx="1" cy="273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4508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70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Примечания: </a:t>
            </a:r>
            <a:endParaRPr lang="ru-RU" sz="2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Единственным средством при сложении является </a:t>
            </a:r>
            <a:r>
              <a:rPr lang="ru-RU" b="1" dirty="0" smtClean="0"/>
              <a:t>интерфикс</a:t>
            </a:r>
            <a:r>
              <a:rPr lang="ru-RU" dirty="0" smtClean="0"/>
              <a:t>, с помощью которого можно </a:t>
            </a:r>
            <a:r>
              <a:rPr lang="ru-RU" dirty="0" smtClean="0">
                <a:solidFill>
                  <a:srgbClr val="C00000"/>
                </a:solidFill>
              </a:rPr>
              <a:t>отличить сложение от сращения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</a:t>
            </a:r>
            <a:r>
              <a:rPr lang="ru-RU" b="1" dirty="0" smtClean="0"/>
              <a:t> безаффиксном </a:t>
            </a:r>
            <a:r>
              <a:rPr lang="ru-RU" dirty="0" smtClean="0"/>
              <a:t>(бессуффиксном) способе слова образуются без прибавления суффикса. При этом часто усекается основа, происходит чередование гласных и конечных согласных основы, переносится ударение. </a:t>
            </a:r>
          </a:p>
          <a:p>
            <a:pPr>
              <a:buNone/>
            </a:pPr>
            <a:r>
              <a:rPr lang="ru-RU" dirty="0" smtClean="0"/>
              <a:t>Безаффиксным способом образуются только существительные от глаголов и прилагательных (</a:t>
            </a:r>
            <a:r>
              <a:rPr lang="ru-RU" i="1" dirty="0" smtClean="0"/>
              <a:t>бежать – бег, встречать – встреча, гнилой – гниль, синий – синь</a:t>
            </a:r>
            <a:r>
              <a:rPr lang="ru-RU" dirty="0" smtClean="0"/>
              <a:t>).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Основные разновидности</a:t>
            </a:r>
            <a:r>
              <a:rPr lang="ru-RU" b="1" dirty="0" smtClean="0"/>
              <a:t> аббревиации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u="sng" dirty="0" smtClean="0"/>
              <a:t>слоговая</a:t>
            </a:r>
            <a:r>
              <a:rPr lang="ru-RU" dirty="0" smtClean="0"/>
              <a:t> (сочетание начальных частей слов) – </a:t>
            </a:r>
            <a:r>
              <a:rPr lang="ru-RU" i="1" dirty="0" smtClean="0"/>
              <a:t>универмаг, медсанбат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u="sng" dirty="0" smtClean="0"/>
              <a:t>звуковая </a:t>
            </a:r>
            <a:r>
              <a:rPr lang="ru-RU" dirty="0" smtClean="0"/>
              <a:t>– </a:t>
            </a:r>
            <a:r>
              <a:rPr lang="ru-RU" i="1" dirty="0" smtClean="0"/>
              <a:t>дот, ГАИ, ТЮЗ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u="sng" dirty="0" smtClean="0"/>
              <a:t>буквенная</a:t>
            </a:r>
            <a:r>
              <a:rPr lang="ru-RU" dirty="0" smtClean="0"/>
              <a:t> – </a:t>
            </a:r>
            <a:r>
              <a:rPr lang="ru-RU" i="1" dirty="0" smtClean="0"/>
              <a:t>БГУ</a:t>
            </a:r>
            <a:r>
              <a:rPr lang="ru-RU" dirty="0" smtClean="0"/>
              <a:t> (бэ-гэ-у), </a:t>
            </a:r>
            <a:r>
              <a:rPr lang="ru-RU" i="1" dirty="0" smtClean="0"/>
              <a:t>МВФ</a:t>
            </a:r>
            <a:r>
              <a:rPr lang="ru-RU" dirty="0" smtClean="0"/>
              <a:t> (эм-вэ-эф) и </a:t>
            </a:r>
          </a:p>
          <a:p>
            <a:pPr>
              <a:buNone/>
            </a:pPr>
            <a:r>
              <a:rPr lang="ru-RU" u="sng" dirty="0" smtClean="0"/>
              <a:t>смешанная</a:t>
            </a:r>
            <a:r>
              <a:rPr lang="ru-RU" dirty="0" smtClean="0"/>
              <a:t> – </a:t>
            </a:r>
            <a:r>
              <a:rPr lang="ru-RU" i="1" dirty="0" smtClean="0"/>
              <a:t>завуч</a:t>
            </a:r>
            <a:r>
              <a:rPr lang="ru-RU" dirty="0" smtClean="0"/>
              <a:t>, </a:t>
            </a:r>
            <a:r>
              <a:rPr lang="ru-RU" i="1" dirty="0" smtClean="0"/>
              <a:t>собес</a:t>
            </a:r>
            <a:r>
              <a:rPr lang="ru-RU" dirty="0" smtClean="0"/>
              <a:t>.</a:t>
            </a: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5300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Комплексные единицы</a:t>
            </a:r>
            <a:br>
              <a:rPr lang="ru-RU" sz="2400" b="1" dirty="0" smtClean="0"/>
            </a:br>
            <a:r>
              <a:rPr lang="ru-RU" sz="2400" b="1" dirty="0" smtClean="0"/>
              <a:t> словообразовательной системы</a:t>
            </a:r>
            <a:r>
              <a:rPr lang="ru-RU" sz="2400" i="1" dirty="0" smtClean="0"/>
              <a:t/>
            </a:r>
            <a:br>
              <a:rPr lang="ru-RU" sz="2400" i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0177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Словообразовательная пара</a:t>
            </a:r>
            <a:r>
              <a:rPr lang="ru-RU" sz="6400" dirty="0" smtClean="0"/>
              <a:t> определяет соотношение производящего и производного слов: </a:t>
            </a:r>
            <a:r>
              <a:rPr lang="ru-RU" sz="6400" i="1" dirty="0" smtClean="0"/>
              <a:t>голова </a:t>
            </a:r>
            <a:r>
              <a:rPr lang="ru-RU" sz="6400" dirty="0" smtClean="0"/>
              <a:t>(производящее)</a:t>
            </a:r>
            <a:r>
              <a:rPr lang="ru-RU" sz="6400" i="1" dirty="0" smtClean="0"/>
              <a:t> → заголовок  </a:t>
            </a:r>
            <a:r>
              <a:rPr lang="ru-RU" sz="6400" dirty="0" smtClean="0"/>
              <a:t>(производное)</a:t>
            </a:r>
            <a:r>
              <a:rPr lang="ru-RU" sz="6400" i="1" dirty="0" smtClean="0"/>
              <a:t>; заголовок </a:t>
            </a:r>
            <a:r>
              <a:rPr lang="ru-RU" sz="6400" dirty="0" smtClean="0"/>
              <a:t>(производящее)</a:t>
            </a:r>
            <a:r>
              <a:rPr lang="ru-RU" sz="6400" i="1" dirty="0" smtClean="0"/>
              <a:t> → подзаголовок  </a:t>
            </a:r>
            <a:r>
              <a:rPr lang="ru-RU" sz="6400" dirty="0" smtClean="0"/>
              <a:t>(производное).</a:t>
            </a:r>
            <a:endParaRPr lang="ru-RU" sz="64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Словообразовательная цепочка</a:t>
            </a:r>
            <a:r>
              <a:rPr lang="ru-RU" sz="6400" dirty="0" smtClean="0"/>
              <a:t> - нанизывание словообразовательных пар на «горизонтальной оси», когда каждое вновь образованное слово является производящим для последующего слова. Чтобы определить словообразовательный аффикс, нужно последовательно развернуть цепочку («раздеть» слово), сравнивая значение и последовательность аффиксов, образующих каждое новое слово в цепи. Тот из аффиксов, без которого слово может существовать, не меняя своего значения, и является словообразовательным средством.</a:t>
            </a:r>
            <a:endParaRPr lang="ru-RU" sz="6400" i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Например, если в слове «последовательность», состоящем из приставки </a:t>
            </a:r>
            <a:r>
              <a:rPr lang="ru-RU" sz="6400" b="1" dirty="0" smtClean="0"/>
              <a:t>по-</a:t>
            </a:r>
            <a:r>
              <a:rPr lang="ru-RU" sz="6400" dirty="0" smtClean="0"/>
              <a:t>, корня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b="1" dirty="0" smtClean="0"/>
              <a:t>-след-</a:t>
            </a:r>
            <a:r>
              <a:rPr lang="ru-RU" sz="6400" dirty="0" smtClean="0"/>
              <a:t>, суффиксов </a:t>
            </a:r>
            <a:r>
              <a:rPr lang="ru-RU" sz="6400" b="1" dirty="0" smtClean="0"/>
              <a:t>-ова-, -тель-, -н-</a:t>
            </a:r>
            <a:r>
              <a:rPr lang="ru-RU" sz="6400" dirty="0" smtClean="0"/>
              <a:t> и </a:t>
            </a:r>
            <a:r>
              <a:rPr lang="ru-RU" sz="6400" b="1" dirty="0" smtClean="0"/>
              <a:t>-ость-</a:t>
            </a:r>
            <a:r>
              <a:rPr lang="ru-RU" sz="6400" dirty="0" smtClean="0"/>
              <a:t>, убрать приставку, то увидим, что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слово «следовательность» не может существовать, а значит, слово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400" dirty="0" smtClean="0"/>
              <a:t>«последовательность» образовано не приставочным способом. Значит, слово «последовательность» образовано суффиксальным способом при помощи </a:t>
            </a:r>
            <a:r>
              <a:rPr lang="ru-RU" sz="6400" b="1" dirty="0" smtClean="0"/>
              <a:t>-ость-</a:t>
            </a:r>
            <a:r>
              <a:rPr lang="ru-RU" sz="6400" dirty="0" smtClean="0"/>
              <a:t> от производящей основы «последовательн(ый)», образованной от  «последователь+</a:t>
            </a:r>
            <a:r>
              <a:rPr lang="ru-RU" sz="6400" b="1" dirty="0" smtClean="0"/>
              <a:t>н</a:t>
            </a:r>
            <a:r>
              <a:rPr lang="ru-RU" sz="6400" dirty="0" smtClean="0"/>
              <a:t>(ый)», от «последова(ть)+</a:t>
            </a:r>
            <a:r>
              <a:rPr lang="ru-RU" sz="6400" b="1" dirty="0" smtClean="0"/>
              <a:t>тель</a:t>
            </a:r>
            <a:r>
              <a:rPr lang="ru-RU" sz="6400" dirty="0" smtClean="0"/>
              <a:t>», от «</a:t>
            </a:r>
            <a:r>
              <a:rPr lang="ru-RU" sz="6400" b="1" dirty="0" smtClean="0"/>
              <a:t>по</a:t>
            </a:r>
            <a:r>
              <a:rPr lang="ru-RU" sz="6400" dirty="0" smtClean="0"/>
              <a:t>+следовать», от «след». «След» – это и есть непроизводная основа, начальное слово, объяснить лексическое значение которого однокорневыми словами нельзя: «след – это то, что отпечаталось, осталось».</a:t>
            </a:r>
            <a:endParaRPr lang="ru-RU" sz="6400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04056"/>
          </a:xfrm>
        </p:spPr>
        <p:txBody>
          <a:bodyPr>
            <a:noAutofit/>
          </a:bodyPr>
          <a:lstStyle/>
          <a:p>
            <a:r>
              <a:rPr lang="ru-RU" sz="2400" dirty="0" smtClean="0"/>
              <a:t>Установите способ образования следующих слов: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3096344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</a:t>
            </a:r>
            <a:r>
              <a:rPr lang="ru-RU" sz="2400" dirty="0" err="1" smtClean="0"/>
              <a:t>нанервничаться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 пересолить</a:t>
            </a:r>
          </a:p>
          <a:p>
            <a:pPr>
              <a:buNone/>
            </a:pPr>
            <a:r>
              <a:rPr lang="ru-RU" sz="2400" dirty="0" smtClean="0"/>
              <a:t>3) подоконник</a:t>
            </a:r>
          </a:p>
          <a:p>
            <a:pPr>
              <a:buNone/>
            </a:pPr>
            <a:r>
              <a:rPr lang="ru-RU" sz="2400" dirty="0" smtClean="0"/>
              <a:t>4) промываться</a:t>
            </a:r>
          </a:p>
          <a:p>
            <a:pPr>
              <a:buNone/>
            </a:pPr>
            <a:r>
              <a:rPr lang="ru-RU" sz="2400" dirty="0" smtClean="0"/>
              <a:t>5) сверхсильный</a:t>
            </a:r>
          </a:p>
          <a:p>
            <a:pPr>
              <a:buNone/>
            </a:pPr>
            <a:r>
              <a:rPr lang="ru-RU" sz="2400" dirty="0" smtClean="0"/>
              <a:t>6) бесхвостый</a:t>
            </a:r>
          </a:p>
          <a:p>
            <a:pPr>
              <a:buNone/>
            </a:pPr>
            <a:r>
              <a:rPr lang="ru-RU" sz="2400" dirty="0" smtClean="0"/>
              <a:t>7) коротконогий</a:t>
            </a:r>
          </a:p>
          <a:p>
            <a:pPr>
              <a:buNone/>
            </a:pPr>
            <a:r>
              <a:rPr lang="ru-RU" sz="2400" dirty="0" smtClean="0"/>
              <a:t>8) дело</a:t>
            </a:r>
          </a:p>
          <a:p>
            <a:pPr>
              <a:buNone/>
            </a:pPr>
            <a:r>
              <a:rPr lang="ru-RU" sz="2400" dirty="0" smtClean="0"/>
              <a:t>9) пятый</a:t>
            </a:r>
          </a:p>
          <a:p>
            <a:pPr>
              <a:buNone/>
            </a:pPr>
            <a:r>
              <a:rPr lang="ru-RU" sz="2400" dirty="0" smtClean="0"/>
              <a:t>10) ледокол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923928" y="1556792"/>
            <a:ext cx="5040560" cy="4176464"/>
          </a:xfrm>
        </p:spPr>
        <p:txBody>
          <a:bodyPr>
            <a:normAutofit/>
          </a:bodyPr>
          <a:lstStyle/>
          <a:p>
            <a:pPr marL="452628" indent="-342900">
              <a:buNone/>
            </a:pPr>
            <a:r>
              <a:rPr lang="ru-RU" sz="2200" dirty="0" smtClean="0"/>
              <a:t>1) суффиксально-постфиксальный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2) префиксальный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3) префиксально-суффиксальный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4) постфиксальный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5) </a:t>
            </a:r>
            <a:r>
              <a:rPr lang="ru-RU" sz="2200" dirty="0" smtClean="0"/>
              <a:t>префиксальный</a:t>
            </a:r>
            <a:endParaRPr lang="ru-RU" sz="2200" dirty="0" smtClean="0"/>
          </a:p>
          <a:p>
            <a:pPr marL="452628" indent="-342900">
              <a:buNone/>
            </a:pPr>
            <a:r>
              <a:rPr lang="ru-RU" sz="2200" dirty="0" smtClean="0"/>
              <a:t>6) </a:t>
            </a:r>
            <a:r>
              <a:rPr lang="ru-RU" sz="2200" dirty="0" smtClean="0"/>
              <a:t>префиксально-суффиксальный</a:t>
            </a:r>
            <a:endParaRPr lang="ru-RU" sz="2200" dirty="0" smtClean="0"/>
          </a:p>
          <a:p>
            <a:pPr marL="452628" indent="-342900">
              <a:buNone/>
            </a:pPr>
            <a:r>
              <a:rPr lang="ru-RU" sz="2200" dirty="0" smtClean="0"/>
              <a:t>7) сложно-суффиксальный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8) суффиксальный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9) суффиксальный</a:t>
            </a:r>
          </a:p>
          <a:p>
            <a:pPr marL="452628" indent="-342900">
              <a:buNone/>
            </a:pPr>
            <a:r>
              <a:rPr lang="ru-RU" sz="2200" dirty="0" smtClean="0"/>
              <a:t>10) сложно-суффиксальный</a:t>
            </a:r>
          </a:p>
          <a:p>
            <a:pPr marL="452628" indent="-342900">
              <a:buFont typeface="+mj-lt"/>
              <a:buAutoNum type="arabicPeriod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200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Проверьте слова с предыдущего слайда </a:t>
            </a:r>
            <a:br>
              <a:rPr lang="ru-RU" sz="2400" dirty="0" smtClean="0"/>
            </a:br>
            <a:r>
              <a:rPr lang="ru-RU" sz="2400" dirty="0" smtClean="0"/>
              <a:t>в словообразовательной цепочке: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856984" cy="5040560"/>
          </a:xfrm>
        </p:spPr>
        <p:txBody>
          <a:bodyPr>
            <a:noAutofit/>
          </a:bodyPr>
          <a:lstStyle/>
          <a:p>
            <a:pPr marL="566928" indent="-457200">
              <a:buNone/>
            </a:pPr>
            <a:r>
              <a:rPr lang="ru-RU" sz="2400" dirty="0" smtClean="0"/>
              <a:t>1) </a:t>
            </a:r>
            <a:r>
              <a:rPr lang="ru-RU" sz="2400" b="1" dirty="0" err="1" smtClean="0">
                <a:solidFill>
                  <a:srgbClr val="FF0000"/>
                </a:solidFill>
              </a:rPr>
              <a:t>на</a:t>
            </a:r>
            <a:r>
              <a:rPr lang="ru-RU" sz="2400" b="1" dirty="0" err="1" smtClean="0"/>
              <a:t>нервничать</a:t>
            </a:r>
            <a:r>
              <a:rPr lang="ru-RU" sz="2400" b="1" dirty="0" err="1" smtClean="0">
                <a:solidFill>
                  <a:srgbClr val="FF0000"/>
                </a:solidFill>
              </a:rPr>
              <a:t>ся</a:t>
            </a:r>
            <a:r>
              <a:rPr lang="ru-RU" sz="2400" b="1" dirty="0" smtClean="0"/>
              <a:t> </a:t>
            </a:r>
            <a:r>
              <a:rPr lang="ru-RU" sz="2400" dirty="0" smtClean="0"/>
              <a:t>– нервн</a:t>
            </a:r>
            <a:r>
              <a:rPr lang="ru-RU" sz="2400" dirty="0" smtClean="0">
                <a:solidFill>
                  <a:srgbClr val="FF0000"/>
                </a:solidFill>
              </a:rPr>
              <a:t>ича</a:t>
            </a:r>
            <a:r>
              <a:rPr lang="ru-RU" sz="2400" dirty="0" smtClean="0"/>
              <a:t>ть – нерв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/>
              <a:t>ый – нерв     </a:t>
            </a:r>
          </a:p>
          <a:p>
            <a:pPr marL="566928" indent="-457200">
              <a:buNone/>
            </a:pP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на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-нерв-н-ича-ть-</a:t>
            </a:r>
            <a:r>
              <a:rPr lang="ru-RU" sz="2400" dirty="0" err="1" smtClean="0">
                <a:solidFill>
                  <a:srgbClr val="C00000"/>
                </a:solidFill>
              </a:rPr>
              <a:t>ся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ru-RU" sz="2400" dirty="0" smtClean="0"/>
              <a:t>2) </a:t>
            </a:r>
            <a:r>
              <a:rPr lang="ru-RU" sz="2400" b="1" dirty="0" smtClean="0">
                <a:solidFill>
                  <a:srgbClr val="FF0000"/>
                </a:solidFill>
              </a:rPr>
              <a:t>пере</a:t>
            </a:r>
            <a:r>
              <a:rPr lang="ru-RU" sz="2400" b="1" dirty="0" smtClean="0"/>
              <a:t>солить </a:t>
            </a:r>
            <a:r>
              <a:rPr lang="ru-RU" sz="2400" dirty="0" smtClean="0"/>
              <a:t>– сол</a:t>
            </a:r>
            <a:r>
              <a:rPr lang="ru-RU" sz="2400" dirty="0" smtClean="0">
                <a:solidFill>
                  <a:srgbClr val="FF0000"/>
                </a:solidFill>
              </a:rPr>
              <a:t>и</a:t>
            </a:r>
            <a:r>
              <a:rPr lang="ru-RU" sz="2400" dirty="0" smtClean="0"/>
              <a:t>ть – соль  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пере</a:t>
            </a:r>
            <a:r>
              <a:rPr lang="ru-RU" sz="2400" dirty="0" err="1" smtClean="0">
                <a:solidFill>
                  <a:schemeClr val="accent5">
                    <a:lumMod val="75000"/>
                  </a:schemeClr>
                </a:solidFill>
              </a:rPr>
              <a:t>-сол-и-ть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b="1" dirty="0" smtClean="0">
                <a:solidFill>
                  <a:srgbClr val="FF0000"/>
                </a:solidFill>
              </a:rPr>
              <a:t>под</a:t>
            </a:r>
            <a:r>
              <a:rPr lang="ru-RU" sz="2400" b="1" dirty="0" smtClean="0"/>
              <a:t>окон</a:t>
            </a:r>
            <a:r>
              <a:rPr lang="ru-RU" sz="2400" b="1" dirty="0" smtClean="0">
                <a:solidFill>
                  <a:srgbClr val="FF0000"/>
                </a:solidFill>
              </a:rPr>
              <a:t>ник</a:t>
            </a:r>
            <a:r>
              <a:rPr lang="ru-RU" sz="2400" dirty="0" smtClean="0"/>
              <a:t> – окно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под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-окон-</a:t>
            </a:r>
            <a:r>
              <a:rPr lang="ru-RU" sz="2400" dirty="0" err="1" smtClean="0">
                <a:solidFill>
                  <a:srgbClr val="C00000"/>
                </a:solidFill>
              </a:rPr>
              <a:t>ник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-)</a:t>
            </a:r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b="1" dirty="0" smtClean="0"/>
              <a:t>промывать</a:t>
            </a:r>
            <a:r>
              <a:rPr lang="ru-RU" sz="2400" b="1" dirty="0" smtClean="0">
                <a:solidFill>
                  <a:srgbClr val="FF0000"/>
                </a:solidFill>
              </a:rPr>
              <a:t>ся</a:t>
            </a:r>
            <a:r>
              <a:rPr lang="ru-RU" sz="2400" b="1" dirty="0" smtClean="0"/>
              <a:t> </a:t>
            </a:r>
            <a:r>
              <a:rPr lang="ru-RU" sz="2400" dirty="0" smtClean="0"/>
              <a:t>– промы</a:t>
            </a:r>
            <a:r>
              <a:rPr lang="ru-RU" sz="2400" dirty="0" smtClean="0">
                <a:solidFill>
                  <a:srgbClr val="FF0000"/>
                </a:solidFill>
              </a:rPr>
              <a:t>ва</a:t>
            </a:r>
            <a:r>
              <a:rPr lang="ru-RU" sz="2400" dirty="0" smtClean="0"/>
              <a:t>ть – </a:t>
            </a:r>
            <a:r>
              <a:rPr lang="ru-RU" sz="2400" dirty="0" smtClean="0">
                <a:solidFill>
                  <a:srgbClr val="FF0000"/>
                </a:solidFill>
              </a:rPr>
              <a:t>про</a:t>
            </a:r>
            <a:r>
              <a:rPr lang="ru-RU" sz="2400" dirty="0" smtClean="0"/>
              <a:t>мыть – мыть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про-мы-ва-ть-</a:t>
            </a:r>
            <a:r>
              <a:rPr lang="ru-RU" sz="2400" dirty="0" err="1" smtClean="0">
                <a:solidFill>
                  <a:srgbClr val="C00000"/>
                </a:solidFill>
              </a:rPr>
              <a:t>ся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5) </a:t>
            </a:r>
            <a:r>
              <a:rPr lang="ru-RU" sz="2400" b="1" dirty="0" smtClean="0">
                <a:solidFill>
                  <a:srgbClr val="FF0000"/>
                </a:solidFill>
              </a:rPr>
              <a:t>сверх</a:t>
            </a:r>
            <a:r>
              <a:rPr lang="ru-RU" sz="2400" b="1" dirty="0" smtClean="0"/>
              <a:t>сильный</a:t>
            </a:r>
            <a:r>
              <a:rPr lang="ru-RU" sz="2400" dirty="0" smtClean="0"/>
              <a:t> – силь</a:t>
            </a:r>
            <a:r>
              <a:rPr lang="ru-RU" sz="2400" dirty="0" smtClean="0">
                <a:solidFill>
                  <a:srgbClr val="FF0000"/>
                </a:solidFill>
              </a:rPr>
              <a:t>н</a:t>
            </a:r>
            <a:r>
              <a:rPr lang="ru-RU" sz="2400" dirty="0" smtClean="0"/>
              <a:t>ый – сила 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сверх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-силь-н-ый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6) </a:t>
            </a:r>
            <a:r>
              <a:rPr lang="ru-RU" sz="2400" b="1" dirty="0" err="1" smtClean="0">
                <a:solidFill>
                  <a:srgbClr val="FF0000"/>
                </a:solidFill>
              </a:rPr>
              <a:t>бес</a:t>
            </a:r>
            <a:r>
              <a:rPr lang="ru-RU" sz="2400" b="1" dirty="0" err="1" smtClean="0"/>
              <a:t>хвост</a:t>
            </a:r>
            <a:r>
              <a:rPr lang="ru-RU" sz="2400" b="1" dirty="0" err="1" smtClean="0">
                <a:solidFill>
                  <a:srgbClr val="FF0000"/>
                </a:solidFill>
              </a:rPr>
              <a:t>!</a:t>
            </a:r>
            <a:r>
              <a:rPr lang="ru-RU" sz="2400" b="1" dirty="0" err="1" smtClean="0"/>
              <a:t>ый</a:t>
            </a:r>
            <a:r>
              <a:rPr lang="ru-RU" sz="2400" dirty="0" smtClean="0"/>
              <a:t> – хвост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rgbClr val="C00000"/>
                </a:solidFill>
              </a:rPr>
              <a:t>бес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-хвост-</a:t>
            </a:r>
            <a:r>
              <a:rPr lang="ru-RU" sz="2400" strike="sngStrike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-ый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b="1" dirty="0" err="1" smtClean="0"/>
              <a:t>коротк</a:t>
            </a:r>
            <a:r>
              <a:rPr lang="ru-RU" sz="2400" b="1" dirty="0" err="1" smtClean="0">
                <a:solidFill>
                  <a:srgbClr val="FF0000"/>
                </a:solidFill>
              </a:rPr>
              <a:t>о</a:t>
            </a:r>
            <a:r>
              <a:rPr lang="ru-RU" sz="2400" b="1" dirty="0" err="1" smtClean="0"/>
              <a:t>ног</a:t>
            </a:r>
            <a:r>
              <a:rPr lang="ru-RU" sz="2400" b="1" dirty="0" err="1" smtClean="0">
                <a:solidFill>
                  <a:srgbClr val="FF0000"/>
                </a:solidFill>
              </a:rPr>
              <a:t>!</a:t>
            </a:r>
            <a:r>
              <a:rPr lang="ru-RU" sz="2400" b="1" dirty="0" err="1" smtClean="0"/>
              <a:t>ий</a:t>
            </a:r>
            <a:r>
              <a:rPr lang="ru-RU" sz="2400" dirty="0" smtClean="0"/>
              <a:t> – короткий + нога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коротк-</a:t>
            </a:r>
            <a:r>
              <a:rPr lang="ru-RU" sz="2400" dirty="0" err="1" smtClean="0">
                <a:solidFill>
                  <a:srgbClr val="C00000"/>
                </a:solidFill>
              </a:rPr>
              <a:t>_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-ног-</a:t>
            </a:r>
            <a:r>
              <a:rPr lang="ru-RU" sz="2400" strike="sngStrike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-ий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b="1" dirty="0" err="1" smtClean="0"/>
              <a:t>дел</a:t>
            </a:r>
            <a:r>
              <a:rPr lang="ru-RU" sz="2400" b="1" dirty="0" err="1" smtClean="0">
                <a:solidFill>
                  <a:srgbClr val="FF0000"/>
                </a:solidFill>
              </a:rPr>
              <a:t>!</a:t>
            </a:r>
            <a:r>
              <a:rPr lang="ru-RU" sz="2400" b="1" dirty="0" err="1" smtClean="0"/>
              <a:t>о</a:t>
            </a:r>
            <a:r>
              <a:rPr lang="ru-RU" sz="2400" dirty="0" smtClean="0"/>
              <a:t> – делать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дел-</a:t>
            </a:r>
            <a:r>
              <a:rPr lang="ru-RU" sz="2400" strike="sngStrike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9) </a:t>
            </a:r>
            <a:r>
              <a:rPr lang="ru-RU" sz="2400" b="1" dirty="0" err="1" smtClean="0"/>
              <a:t>пят</a:t>
            </a:r>
            <a:r>
              <a:rPr lang="ru-RU" sz="2400" b="1" dirty="0" err="1" smtClean="0">
                <a:solidFill>
                  <a:srgbClr val="FF0000"/>
                </a:solidFill>
              </a:rPr>
              <a:t>!</a:t>
            </a:r>
            <a:r>
              <a:rPr lang="ru-RU" sz="2400" b="1" dirty="0" err="1" smtClean="0"/>
              <a:t>ый</a:t>
            </a:r>
            <a:r>
              <a:rPr lang="ru-RU" sz="2400" dirty="0" smtClean="0"/>
              <a:t> – пять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пят-</a:t>
            </a:r>
            <a:r>
              <a:rPr lang="ru-RU" sz="2400" strike="sngStrike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-ый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ru-RU" sz="2400" dirty="0" smtClean="0"/>
              <a:t>10) </a:t>
            </a:r>
            <a:r>
              <a:rPr lang="ru-RU" sz="2400" b="1" dirty="0" smtClean="0"/>
              <a:t>лед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ru-RU" sz="2400" b="1" dirty="0" smtClean="0"/>
              <a:t>кол</a:t>
            </a:r>
            <a:r>
              <a:rPr lang="ru-RU" sz="2400" b="1" dirty="0" smtClean="0">
                <a:solidFill>
                  <a:srgbClr val="FF0000"/>
                </a:solidFill>
              </a:rPr>
              <a:t>!</a:t>
            </a:r>
            <a:r>
              <a:rPr lang="ru-RU" sz="2400" dirty="0" smtClean="0"/>
              <a:t> – лёд + кол</a:t>
            </a:r>
            <a:r>
              <a:rPr lang="ru-RU" sz="2400" strike="sngStrike" dirty="0" smtClean="0"/>
              <a:t>оть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лед-</a:t>
            </a:r>
            <a:r>
              <a:rPr lang="ru-RU" sz="2400" dirty="0" err="1" smtClean="0">
                <a:solidFill>
                  <a:srgbClr val="C00000"/>
                </a:solidFill>
              </a:rPr>
              <a:t>_</a:t>
            </a:r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-кол-</a:t>
            </a:r>
            <a:r>
              <a:rPr lang="ru-RU" sz="2400" strike="sngStrike" dirty="0" err="1" smtClean="0">
                <a:solidFill>
                  <a:srgbClr val="C00000"/>
                </a:solidFill>
              </a:rPr>
              <a:t>О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-)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858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Правильно выделен корень в словах: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4100264" cy="49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1) </a:t>
            </a:r>
            <a:r>
              <a:rPr lang="ru-RU" sz="2400" dirty="0" err="1" smtClean="0"/>
              <a:t>КАС-аться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 </a:t>
            </a:r>
            <a:r>
              <a:rPr lang="ru-RU" sz="2400" dirty="0" err="1" smtClean="0"/>
              <a:t>изо-ЛИР-овать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dirty="0" err="1" smtClean="0"/>
              <a:t>при-ВЫК-нуть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dirty="0" err="1" smtClean="0"/>
              <a:t>РАЗ-уть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5) </a:t>
            </a:r>
            <a:r>
              <a:rPr lang="ru-RU" sz="2400" dirty="0" err="1" smtClean="0"/>
              <a:t>от-КУПОР-ить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РАЗД-еть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7) </a:t>
            </a:r>
            <a:r>
              <a:rPr lang="ru-RU" sz="2400" dirty="0" err="1" smtClean="0"/>
              <a:t>при-НЯ-ть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err="1" smtClean="0"/>
              <a:t>УШ-ла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9) </a:t>
            </a:r>
            <a:r>
              <a:rPr lang="ru-RU" sz="2400" dirty="0" err="1" smtClean="0"/>
              <a:t>за-ЗЕМ-ление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10) </a:t>
            </a:r>
            <a:r>
              <a:rPr lang="ru-RU" sz="2400" dirty="0" err="1" smtClean="0"/>
              <a:t>пред-УТРЕН-ний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844824"/>
            <a:ext cx="4032448" cy="49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1) </a:t>
            </a:r>
            <a:r>
              <a:rPr lang="ru-RU" sz="2400" b="1" dirty="0" err="1" smtClean="0">
                <a:solidFill>
                  <a:srgbClr val="C00000"/>
                </a:solidFill>
              </a:rPr>
              <a:t>КАС</a:t>
            </a:r>
            <a:r>
              <a:rPr lang="ru-RU" sz="2400" b="1" dirty="0" err="1" smtClean="0"/>
              <a:t>-аться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2) </a:t>
            </a:r>
            <a:r>
              <a:rPr lang="ru-RU" sz="2400" dirty="0" err="1" smtClean="0">
                <a:solidFill>
                  <a:srgbClr val="C00000"/>
                </a:solidFill>
              </a:rPr>
              <a:t>ИЗОЛ</a:t>
            </a:r>
            <a:r>
              <a:rPr lang="ru-RU" sz="2400" dirty="0" err="1" smtClean="0"/>
              <a:t>-ировать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3) </a:t>
            </a:r>
            <a:r>
              <a:rPr lang="ru-RU" sz="2400" b="1" dirty="0" err="1" smtClean="0"/>
              <a:t>при-</a:t>
            </a:r>
            <a:r>
              <a:rPr lang="ru-RU" sz="2400" b="1" dirty="0" err="1" smtClean="0">
                <a:solidFill>
                  <a:srgbClr val="C00000"/>
                </a:solidFill>
              </a:rPr>
              <a:t>ВЫК</a:t>
            </a:r>
            <a:r>
              <a:rPr lang="ru-RU" sz="2400" b="1" dirty="0" err="1" smtClean="0"/>
              <a:t>-нуть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dirty="0" err="1" smtClean="0"/>
              <a:t>раз-</a:t>
            </a:r>
            <a:r>
              <a:rPr lang="ru-RU" sz="2400" dirty="0" err="1" smtClean="0">
                <a:solidFill>
                  <a:srgbClr val="C00000"/>
                </a:solidFill>
              </a:rPr>
              <a:t>У</a:t>
            </a:r>
            <a:r>
              <a:rPr lang="ru-RU" sz="2400" dirty="0" err="1" smtClean="0"/>
              <a:t>-ть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5) </a:t>
            </a:r>
            <a:r>
              <a:rPr lang="ru-RU" sz="2400" b="1" dirty="0" err="1" smtClean="0"/>
              <a:t>от-</a:t>
            </a:r>
            <a:r>
              <a:rPr lang="ru-RU" sz="2400" b="1" dirty="0" err="1" smtClean="0">
                <a:solidFill>
                  <a:srgbClr val="C00000"/>
                </a:solidFill>
              </a:rPr>
              <a:t>КУПОР</a:t>
            </a:r>
            <a:r>
              <a:rPr lang="ru-RU" sz="2400" b="1" dirty="0" err="1" smtClean="0"/>
              <a:t>-ить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6) </a:t>
            </a:r>
            <a:r>
              <a:rPr lang="ru-RU" sz="2400" dirty="0" err="1" smtClean="0"/>
              <a:t>раз-</a:t>
            </a:r>
            <a:r>
              <a:rPr lang="ru-RU" sz="2400" dirty="0" err="1" smtClean="0">
                <a:solidFill>
                  <a:srgbClr val="C00000"/>
                </a:solidFill>
              </a:rPr>
              <a:t>ДЕ</a:t>
            </a:r>
            <a:r>
              <a:rPr lang="ru-RU" sz="2400" dirty="0" err="1" smtClean="0"/>
              <a:t>-ть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7) </a:t>
            </a:r>
            <a:r>
              <a:rPr lang="ru-RU" sz="2400" b="1" dirty="0" err="1" smtClean="0"/>
              <a:t>при-</a:t>
            </a:r>
            <a:r>
              <a:rPr lang="ru-RU" sz="2400" b="1" dirty="0" err="1" smtClean="0">
                <a:solidFill>
                  <a:srgbClr val="C00000"/>
                </a:solidFill>
              </a:rPr>
              <a:t>НЯ</a:t>
            </a:r>
            <a:r>
              <a:rPr lang="ru-RU" sz="2400" b="1" dirty="0" err="1" smtClean="0"/>
              <a:t>-ть</a:t>
            </a:r>
            <a:endParaRPr lang="ru-RU" sz="2400" b="1" dirty="0" smtClean="0"/>
          </a:p>
          <a:p>
            <a:pPr>
              <a:buNone/>
            </a:pPr>
            <a:r>
              <a:rPr lang="ru-RU" sz="2400" dirty="0" smtClean="0"/>
              <a:t>8) </a:t>
            </a:r>
            <a:r>
              <a:rPr lang="ru-RU" sz="2400" dirty="0" err="1" smtClean="0"/>
              <a:t>у-</a:t>
            </a:r>
            <a:r>
              <a:rPr lang="ru-RU" sz="2400" dirty="0" err="1" smtClean="0">
                <a:solidFill>
                  <a:srgbClr val="C00000"/>
                </a:solidFill>
              </a:rPr>
              <a:t>Ш</a:t>
            </a:r>
            <a:r>
              <a:rPr lang="ru-RU" sz="2400" dirty="0" err="1" smtClean="0"/>
              <a:t>-ла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9) </a:t>
            </a:r>
            <a:r>
              <a:rPr lang="ru-RU" sz="2400" dirty="0" err="1" smtClean="0"/>
              <a:t>за-</a:t>
            </a:r>
            <a:r>
              <a:rPr lang="ru-RU" sz="2400" dirty="0" err="1" smtClean="0">
                <a:solidFill>
                  <a:srgbClr val="C00000"/>
                </a:solidFill>
              </a:rPr>
              <a:t>ЗЕМЛ</a:t>
            </a:r>
            <a:r>
              <a:rPr lang="ru-RU" sz="2400" dirty="0" err="1" smtClean="0"/>
              <a:t>-ение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10) </a:t>
            </a:r>
            <a:r>
              <a:rPr lang="ru-RU" sz="2400" dirty="0" err="1" smtClean="0"/>
              <a:t>пред-</a:t>
            </a:r>
            <a:r>
              <a:rPr lang="ru-RU" sz="2400" dirty="0" err="1" smtClean="0">
                <a:solidFill>
                  <a:srgbClr val="C00000"/>
                </a:solidFill>
              </a:rPr>
              <a:t>УТР</a:t>
            </a:r>
            <a:r>
              <a:rPr lang="ru-RU" sz="2400" dirty="0" err="1" smtClean="0"/>
              <a:t>-енний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97977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Следующая тема: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«Орфография»</a:t>
            </a:r>
            <a:endParaRPr lang="ru-RU" sz="4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39752" y="3284984"/>
            <a:ext cx="6804248" cy="2952328"/>
          </a:xfr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Раздел «</a:t>
            </a:r>
            <a:r>
              <a:rPr lang="ru-RU" sz="2700" b="1" cap="all" dirty="0" smtClean="0"/>
              <a:t>Словообразование</a:t>
            </a:r>
            <a:r>
              <a:rPr lang="ru-RU" sz="2700" dirty="0" smtClean="0"/>
              <a:t>» 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Для слушателей факультета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ru-RU" sz="2700" dirty="0" smtClean="0"/>
              <a:t>довузовской подготовки и профориентации, подготовительных курсов, абитуриентов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rgbClr val="002060"/>
                </a:solidFill>
              </a:rPr>
              <a:t>Т.В. Авдонина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кафедра довузовской подготовки и профориентации 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>УО «ГГУ имени Франциска Скорины»</a:t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Гомель, 201</a:t>
            </a:r>
            <a:r>
              <a:rPr lang="en-US" sz="2000" smtClean="0">
                <a:solidFill>
                  <a:srgbClr val="002060"/>
                </a:solidFill>
              </a:rPr>
              <a:t>4</a:t>
            </a:r>
            <a:r>
              <a:rPr lang="ru-RU" sz="2700" dirty="0" smtClean="0">
                <a:solidFill>
                  <a:srgbClr val="002060"/>
                </a:solidFill>
              </a:rPr>
              <a:t/>
            </a:r>
            <a:br>
              <a:rPr lang="ru-RU" sz="27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738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cap="all" dirty="0" smtClean="0"/>
              <a:t/>
            </a:r>
            <a:br>
              <a:rPr lang="ru-RU" sz="2400" b="1" cap="all" dirty="0" smtClean="0"/>
            </a:br>
            <a:r>
              <a:rPr lang="ru-RU" sz="2400" b="1" cap="all" dirty="0" smtClean="0"/>
              <a:t>Словообразование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 План: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/>
              <a:t>1 Морфемика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2 Типы морфов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3 Производные и непроизводные основы слóва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4 Способы словообразования</a:t>
            </a:r>
            <a:endParaRPr lang="ru-RU" i="1" dirty="0" smtClean="0"/>
          </a:p>
          <a:p>
            <a:pPr>
              <a:buNone/>
            </a:pPr>
            <a:r>
              <a:rPr lang="ru-RU" dirty="0" smtClean="0"/>
              <a:t>5 Комплексные единицы словообразовательной системы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Основные понятия по теме: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i="1" dirty="0" smtClean="0"/>
          </a:p>
          <a:p>
            <a:pPr>
              <a:buNone/>
            </a:pPr>
            <a:r>
              <a:rPr lang="ru-RU" b="1" dirty="0" smtClean="0"/>
              <a:t>Словообразование</a:t>
            </a:r>
            <a:r>
              <a:rPr lang="ru-RU" dirty="0" smtClean="0"/>
              <a:t> – раздел языкознания, в котором рассматриваются:</a:t>
            </a:r>
          </a:p>
          <a:p>
            <a:pPr>
              <a:buNone/>
            </a:pPr>
            <a:r>
              <a:rPr lang="ru-RU" dirty="0" smtClean="0"/>
              <a:t>- структурный состав («из чего сделано слово») и </a:t>
            </a:r>
          </a:p>
          <a:p>
            <a:pPr>
              <a:buNone/>
            </a:pPr>
            <a:r>
              <a:rPr lang="ru-RU" dirty="0" smtClean="0"/>
              <a:t>- способы образования слов («как делаются слова»).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90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400" b="1" dirty="0" err="1" smtClean="0"/>
              <a:t>Морфемика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Морфема</a:t>
            </a:r>
            <a:r>
              <a:rPr lang="ru-RU" sz="2400" dirty="0" smtClean="0"/>
              <a:t> (греч. </a:t>
            </a:r>
            <a:r>
              <a:rPr lang="en-US" sz="2400" i="1" dirty="0" smtClean="0"/>
              <a:t>morphe </a:t>
            </a:r>
            <a:r>
              <a:rPr lang="ru-RU" sz="2400" dirty="0" smtClean="0"/>
              <a:t>– «форма») – это </a:t>
            </a:r>
          </a:p>
          <a:p>
            <a:pPr>
              <a:buNone/>
            </a:pPr>
            <a:r>
              <a:rPr lang="ru-RU" sz="2400" dirty="0" smtClean="0"/>
              <a:t>наименьшая значимая часть слова, она далее </a:t>
            </a:r>
          </a:p>
          <a:p>
            <a:pPr>
              <a:buNone/>
            </a:pPr>
            <a:r>
              <a:rPr lang="ru-RU" sz="2400" dirty="0" smtClean="0"/>
              <a:t>не делится, присоединяется к слову; </a:t>
            </a:r>
          </a:p>
          <a:p>
            <a:pPr>
              <a:buNone/>
            </a:pPr>
            <a:r>
              <a:rPr lang="ru-RU" sz="2400" dirty="0" smtClean="0"/>
              <a:t>основная единица словообразования.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Если фонема не имеет значения, то морфема </a:t>
            </a:r>
          </a:p>
          <a:p>
            <a:pPr>
              <a:buNone/>
            </a:pPr>
            <a:r>
              <a:rPr lang="ru-RU" sz="2400" dirty="0" smtClean="0"/>
              <a:t>имеет и форму, и значение. </a:t>
            </a:r>
          </a:p>
          <a:p>
            <a:pPr>
              <a:buNone/>
            </a:pPr>
            <a:r>
              <a:rPr lang="ru-RU" sz="2400" dirty="0" smtClean="0"/>
              <a:t>Например, приставка ещё не слово, но уже </a:t>
            </a:r>
          </a:p>
          <a:p>
            <a:pPr>
              <a:buNone/>
            </a:pPr>
            <a:r>
              <a:rPr lang="ru-RU" sz="2400" dirty="0" smtClean="0"/>
              <a:t>имеет значение: </a:t>
            </a:r>
            <a:r>
              <a:rPr lang="ru-RU" sz="2400" i="1" dirty="0" smtClean="0"/>
              <a:t>«за-»</a:t>
            </a:r>
            <a:r>
              <a:rPr lang="ru-RU" sz="2400" dirty="0" smtClean="0"/>
              <a:t> не то же, что </a:t>
            </a:r>
            <a:r>
              <a:rPr lang="ru-RU" sz="2400" i="1" dirty="0" smtClean="0"/>
              <a:t>«под-»</a:t>
            </a:r>
            <a:r>
              <a:rPr lang="ru-RU" sz="2400" dirty="0" smtClean="0"/>
              <a:t>, </a:t>
            </a:r>
          </a:p>
          <a:p>
            <a:pPr>
              <a:buNone/>
            </a:pPr>
            <a:r>
              <a:rPr lang="ru-RU" sz="2400" dirty="0" smtClean="0"/>
              <a:t>например, </a:t>
            </a:r>
            <a:r>
              <a:rPr lang="ru-RU" sz="2400" i="1" dirty="0" smtClean="0"/>
              <a:t>за</a:t>
            </a:r>
            <a:r>
              <a:rPr lang="ru-RU" sz="2400" dirty="0" smtClean="0"/>
              <a:t> деревом – </a:t>
            </a:r>
            <a:r>
              <a:rPr lang="ru-RU" sz="2400" i="1" dirty="0" smtClean="0"/>
              <a:t>под</a:t>
            </a:r>
            <a:r>
              <a:rPr lang="ru-RU" sz="2400" dirty="0" smtClean="0"/>
              <a:t> деревом.  </a:t>
            </a:r>
            <a:endParaRPr lang="ru-RU" sz="2400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7970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Классификация морфем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83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/>
                <a:gridCol w="3312368"/>
                <a:gridCol w="432048"/>
                <a:gridCol w="3610744"/>
              </a:tblGrid>
              <a:tr h="59593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  <a:cs typeface="DokChampa"/>
                        </a:rPr>
                        <a:t>Четыре значимые</a:t>
                      </a:r>
                      <a:endParaRPr lang="ru-RU" sz="18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  <a:cs typeface="DokChampa"/>
                        </a:rPr>
                        <a:t>части слова –  морфемы:</a:t>
                      </a:r>
                      <a:endParaRPr lang="ru-RU" sz="18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  <a:cs typeface="DokChampa"/>
                        </a:rPr>
                        <a:t>Не являются морфемами:</a:t>
                      </a:r>
                      <a:endParaRPr lang="ru-RU" sz="18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9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корень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морфема, выражающая основное лексическое значение слова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и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соотносящая его с родственными однокоренными словами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в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часть слова без окончания;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структурная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часть слова, которая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не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является наименьшей, т.к. может включать в себя и приставки, и суффиксы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(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в основу слова не входят формообразующие аффиксы)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при-ставка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морфема, обычно стоящая перед корнем и служащая для </a:t>
                      </a: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образования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новых слов или форм слова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45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суф-фикс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морфема, обычно стоящая после корня и служащая для образования новых слов или форм </a:t>
                      </a: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слова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т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е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р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ф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ú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к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служебная структурная часть слова, «прослойка» между корнем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и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суффиксом в тех случаях, когда соединение затруднено или невозможно по морфонологическим причинам; 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самостоятельного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значения не имеет, служит для соединения морфем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589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окон-чание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обычно конечная, изменяемая морфема, служащая для связи слов в словосочетании и предложении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Типы морфем </a:t>
            </a:r>
            <a:br>
              <a:rPr lang="ru-RU" sz="2700" b="1" dirty="0" smtClean="0"/>
            </a:br>
            <a:r>
              <a:rPr lang="ru-RU" sz="2200" dirty="0" smtClean="0"/>
              <a:t>Аффиксальные морфемы могут быть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словоизменительными </a:t>
            </a:r>
            <a:r>
              <a:rPr lang="en-US" sz="2200" dirty="0" smtClean="0"/>
              <a:t> </a:t>
            </a:r>
            <a:r>
              <a:rPr lang="ru-RU" sz="2200" dirty="0" smtClean="0"/>
              <a:t>и словообразовательными 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endParaRPr lang="ru-RU" sz="2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51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800200"/>
                <a:gridCol w="3065512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DokChampa"/>
                        </a:rPr>
                        <a:t>Типы аффиксальных морфем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Словообразовательные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Словоизменительные (формообразующие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)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приставки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подо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йти,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пере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йти, 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вы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йти,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окончания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книг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книг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у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книг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ами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 книг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ах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большинство 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суффиксов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заяви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тель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воитель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ниц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а, очеред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ой,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особ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енн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ый,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солн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ышк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о,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город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ищ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е,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землечерпа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лк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суффиксы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инфинитива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, глаголов </a:t>
                      </a: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прошедшего времени (-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-) </a:t>
                      </a:r>
                      <a:endParaRPr lang="ru-RU" sz="1600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и повелительного наклонения;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причастий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, деепричастий, степеней сравнения качественных прилагательных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и наречий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нес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ти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принес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л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а,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принес</a:t>
                      </a:r>
                      <a:r>
                        <a:rPr lang="ru-R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16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DokChampa"/>
                        </a:rPr>
                        <a:t>те,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сда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ющ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ий,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заставля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слаб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ее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больн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ее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ближ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айш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ий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постфиксы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(-ся, -сь,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-то, -либо, 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-нибудь)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причесать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ся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где-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то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умывая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сь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куда-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нибудь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кто-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либо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постфикс -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endParaRPr lang="ru-RU" sz="1600" b="1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в </a:t>
                      </a:r>
                      <a:r>
                        <a:rPr lang="ru-RU" sz="1600" i="0" dirty="0">
                          <a:latin typeface="Times New Roman"/>
                          <a:ea typeface="Times New Roman"/>
                          <a:cs typeface="DokChampa"/>
                        </a:rPr>
                        <a:t>форме глаголов повелительного наклонения </a:t>
                      </a:r>
                      <a:r>
                        <a:rPr lang="ru-RU" sz="1600" i="0" dirty="0" smtClean="0">
                          <a:latin typeface="Times New Roman"/>
                          <a:ea typeface="Times New Roman"/>
                          <a:cs typeface="DokChampa"/>
                        </a:rPr>
                        <a:t>множественного числа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поезжай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встань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нарежь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, возьми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те,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  <a:cs typeface="DokChampa"/>
                        </a:rPr>
                        <a:t>ляг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  <a:cs typeface="DokChampa"/>
                        </a:rPr>
                        <a:t>те</a:t>
                      </a:r>
                      <a:endParaRPr lang="ru-RU" sz="16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251520" y="1340768"/>
            <a:ext cx="8640674" cy="4752528"/>
            <a:chOff x="1812" y="7703"/>
            <a:chExt cx="6725" cy="2102"/>
          </a:xfrm>
        </p:grpSpPr>
        <p:sp>
          <p:nvSpPr>
            <p:cNvPr id="26638" name="Rectangle 14"/>
            <p:cNvSpPr>
              <a:spLocks noChangeArrowheads="1"/>
            </p:cNvSpPr>
            <p:nvPr/>
          </p:nvSpPr>
          <p:spPr bwMode="auto">
            <a:xfrm>
              <a:off x="2560" y="7703"/>
              <a:ext cx="5223" cy="27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400" b="1" dirty="0" smtClean="0">
                  <a:latin typeface="Times New Roman"/>
                  <a:ea typeface="Times New Roman"/>
                  <a:cs typeface="DokChampa"/>
                </a:rPr>
                <a:t>Морфема </a:t>
              </a:r>
              <a:r>
                <a:rPr lang="ru-RU" sz="2400" b="1" i="1" dirty="0" smtClean="0">
                  <a:latin typeface="Times New Roman"/>
                  <a:ea typeface="Times New Roman"/>
                  <a:cs typeface="DokChampa"/>
                </a:rPr>
                <a:t>-</a:t>
              </a:r>
              <a:r>
                <a:rPr lang="ru-RU" sz="2400" b="1" i="1" dirty="0" err="1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2400" b="1" dirty="0" smtClean="0">
                  <a:latin typeface="Times New Roman"/>
                  <a:ea typeface="Times New Roman"/>
                  <a:cs typeface="DokChampa"/>
                </a:rPr>
                <a:t> в разных частях слова</a:t>
              </a:r>
              <a:endParaRPr lang="ru-RU" sz="2400" i="1" dirty="0" smtClean="0">
                <a:latin typeface="Times New Roman"/>
                <a:ea typeface="Times New Roman"/>
                <a:cs typeface="DokChamp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2382" y="8178"/>
              <a:ext cx="1665" cy="2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>
                <a:spcAft>
                  <a:spcPts val="0"/>
                </a:spcAft>
              </a:pPr>
              <a:r>
                <a:rPr lang="ru-RU" b="1" dirty="0" smtClean="0">
                  <a:latin typeface="Times New Roman"/>
                  <a:ea typeface="Times New Roman"/>
                  <a:cs typeface="DokChampa"/>
                </a:rPr>
                <a:t>Окончание </a:t>
              </a:r>
              <a:r>
                <a:rPr lang="en-US" b="1" dirty="0" smtClean="0">
                  <a:latin typeface="Times New Roman"/>
                  <a:ea typeface="Times New Roman"/>
                  <a:cs typeface="DokChampa"/>
                </a:rPr>
                <a:t>-</a:t>
              </a:r>
              <a:r>
                <a:rPr lang="ru-RU" b="1" i="1" dirty="0" err="1" smtClean="0">
                  <a:latin typeface="Times New Roman"/>
                  <a:ea typeface="Times New Roman"/>
                  <a:cs typeface="DokChampa"/>
                </a:rPr>
                <a:t>ий</a:t>
              </a:r>
              <a:endParaRPr lang="ru-RU" i="1" dirty="0">
                <a:latin typeface="Times New Roman"/>
                <a:ea typeface="Times New Roman"/>
                <a:cs typeface="DokChampa"/>
              </a:endParaRPr>
            </a:p>
          </p:txBody>
        </p:sp>
        <p:sp>
          <p:nvSpPr>
            <p:cNvPr id="26636" name="Rectangle 12"/>
            <p:cNvSpPr>
              <a:spLocks noChangeArrowheads="1"/>
            </p:cNvSpPr>
            <p:nvPr/>
          </p:nvSpPr>
          <p:spPr bwMode="auto">
            <a:xfrm>
              <a:off x="4491" y="8178"/>
              <a:ext cx="1368" cy="2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b="1" dirty="0" smtClean="0">
                  <a:latin typeface="Times New Roman"/>
                  <a:ea typeface="Times New Roman"/>
                  <a:cs typeface="DokChampa"/>
                </a:rPr>
                <a:t>Суффикс -</a:t>
              </a:r>
              <a:r>
                <a:rPr lang="ru-RU" b="1" i="1" dirty="0" err="1" smtClean="0">
                  <a:latin typeface="Times New Roman"/>
                  <a:ea typeface="Times New Roman"/>
                  <a:cs typeface="DokChampa"/>
                </a:rPr>
                <a:t>ий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5" name="Rectangle 11"/>
            <p:cNvSpPr>
              <a:spLocks noChangeArrowheads="1"/>
            </p:cNvSpPr>
            <p:nvPr/>
          </p:nvSpPr>
          <p:spPr bwMode="auto">
            <a:xfrm>
              <a:off x="6257" y="8178"/>
              <a:ext cx="1824" cy="2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b="1" dirty="0" smtClean="0">
                  <a:latin typeface="Times New Roman"/>
                  <a:ea typeface="Times New Roman"/>
                  <a:cs typeface="DokChampa"/>
                </a:rPr>
                <a:t>Часть корня -</a:t>
              </a:r>
              <a:r>
                <a:rPr lang="ru-RU" b="1" i="1" dirty="0" err="1" smtClean="0">
                  <a:latin typeface="Times New Roman"/>
                  <a:ea typeface="Times New Roman"/>
                  <a:cs typeface="DokChampa"/>
                </a:rPr>
                <a:t>ий</a:t>
              </a:r>
              <a:endParaRPr lang="ru-RU" i="1" dirty="0" smtClean="0">
                <a:latin typeface="Times New Roman"/>
                <a:ea typeface="Times New Roman"/>
                <a:cs typeface="DokChampa"/>
              </a:endParaRPr>
            </a:p>
            <a:p>
              <a:pPr algn="ctr">
                <a:spcAft>
                  <a:spcPts val="0"/>
                </a:spcAft>
              </a:pPr>
              <a:endParaRPr lang="ru-RU" i="1" dirty="0">
                <a:latin typeface="Times New Roman"/>
                <a:ea typeface="Times New Roman"/>
                <a:cs typeface="DokChampa"/>
              </a:endParaRPr>
            </a:p>
          </p:txBody>
        </p:sp>
        <p:sp>
          <p:nvSpPr>
            <p:cNvPr id="26634" name="Rectangle 10"/>
            <p:cNvSpPr>
              <a:spLocks noChangeArrowheads="1"/>
            </p:cNvSpPr>
            <p:nvPr/>
          </p:nvSpPr>
          <p:spPr bwMode="auto">
            <a:xfrm>
              <a:off x="3408" y="8550"/>
              <a:ext cx="1938" cy="125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1) в притяжательных прилагательных 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(обозначают принадлежность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и отвечают на вопросы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i="1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чей? чьи?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 и т.д.):</a:t>
              </a:r>
              <a:r>
                <a:rPr lang="ru-RU" sz="1600" i="1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(чей?) фазан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баран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 заяч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 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(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заячь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[</a:t>
              </a:r>
              <a:r>
                <a:rPr lang="en-US" sz="1600" b="1" dirty="0" smtClean="0">
                  <a:latin typeface="Times New Roman"/>
                  <a:ea typeface="Times New Roman"/>
                  <a:cs typeface="DokChampa"/>
                </a:rPr>
                <a:t>j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э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]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го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, 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заячь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[</a:t>
              </a:r>
              <a:r>
                <a:rPr lang="en-US" sz="1600" b="1" dirty="0" smtClean="0">
                  <a:latin typeface="Times New Roman"/>
                  <a:ea typeface="Times New Roman"/>
                  <a:cs typeface="DokChampa"/>
                </a:rPr>
                <a:t>j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э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]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му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, </a:t>
              </a:r>
              <a:endParaRPr lang="en-US" sz="1600" dirty="0" smtClean="0">
                <a:latin typeface="Times New Roman"/>
                <a:ea typeface="Times New Roman"/>
                <a:cs typeface="DokChampa"/>
              </a:endParaRP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в 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заячь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[</a:t>
              </a:r>
              <a:r>
                <a:rPr lang="en-US" sz="1600" b="1" dirty="0" smtClean="0">
                  <a:latin typeface="Times New Roman"/>
                  <a:ea typeface="Times New Roman"/>
                  <a:cs typeface="DokChampa"/>
                </a:rPr>
                <a:t>j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э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]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м</a:t>
              </a:r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 и т.д.)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3" name="Rectangle 9"/>
            <p:cNvSpPr>
              <a:spLocks noChangeArrowheads="1"/>
            </p:cNvSpPr>
            <p:nvPr/>
          </p:nvSpPr>
          <p:spPr bwMode="auto">
            <a:xfrm>
              <a:off x="6998" y="8550"/>
              <a:ext cx="1539" cy="93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у существительных м.р. в И.п. ед.ч. 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(отвечают</a:t>
              </a:r>
            </a:p>
            <a:p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на вопросы </a:t>
              </a:r>
            </a:p>
            <a:p>
              <a:r>
                <a:rPr lang="ru-RU" sz="1600" i="1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кто? что?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):</a:t>
              </a:r>
              <a:endParaRPr lang="ru-RU" sz="1600" i="1" dirty="0" smtClean="0">
                <a:solidFill>
                  <a:srgbClr val="C00000"/>
                </a:solidFill>
                <a:latin typeface="Times New Roman"/>
                <a:ea typeface="Times New Roman"/>
                <a:cs typeface="DokChampa"/>
              </a:endParaRPr>
            </a:p>
            <a:p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ген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кафетер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</a:t>
              </a:r>
              <a:r>
                <a:rPr lang="ru-RU" sz="1600" b="1" dirty="0" smtClean="0">
                  <a:latin typeface="Times New Roman"/>
                  <a:ea typeface="Times New Roman"/>
                  <a:cs typeface="DokChampa"/>
                </a:rPr>
                <a:t> 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Савел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 кадм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1812" y="8550"/>
              <a:ext cx="1539" cy="1255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в прилагательных </a:t>
              </a:r>
            </a:p>
            <a:p>
              <a:pPr algn="ctr"/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с основой на мягкий согласный 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(отвечают </a:t>
              </a:r>
            </a:p>
            <a:p>
              <a:pPr algn="ctr"/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на вопросы </a:t>
              </a:r>
            </a:p>
            <a:p>
              <a:pPr algn="ctr"/>
              <a:r>
                <a:rPr lang="ru-RU" sz="1600" i="1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какой? какие?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 </a:t>
              </a:r>
            </a:p>
            <a:p>
              <a:pPr algn="ctr"/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и т.д.):</a:t>
              </a:r>
              <a:endParaRPr lang="ru-RU" sz="1600" i="1" dirty="0" smtClean="0">
                <a:solidFill>
                  <a:srgbClr val="C00000"/>
                </a:solidFill>
                <a:latin typeface="Times New Roman"/>
                <a:ea typeface="Times New Roman"/>
                <a:cs typeface="DokChampa"/>
              </a:endParaRPr>
            </a:p>
            <a:p>
              <a:pPr algn="ctr"/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pPr algn="ctr"/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весенн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син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лишн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, порожн</a:t>
              </a:r>
              <a:r>
                <a:rPr lang="ru-RU" sz="1600" b="1" i="1" dirty="0" smtClean="0">
                  <a:latin typeface="Times New Roman"/>
                  <a:ea typeface="Times New Roman"/>
                  <a:cs typeface="DokChampa"/>
                </a:rPr>
                <a:t>ий</a:t>
              </a:r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H="1">
              <a:off x="3807" y="7974"/>
              <a:ext cx="1300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5118" y="7974"/>
              <a:ext cx="1486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9" name="Line 5"/>
            <p:cNvSpPr>
              <a:spLocks noChangeShapeType="1"/>
            </p:cNvSpPr>
            <p:nvPr/>
          </p:nvSpPr>
          <p:spPr bwMode="auto">
            <a:xfrm>
              <a:off x="5118" y="7974"/>
              <a:ext cx="1" cy="19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8" name="Line 4"/>
            <p:cNvSpPr>
              <a:spLocks noChangeShapeType="1"/>
            </p:cNvSpPr>
            <p:nvPr/>
          </p:nvSpPr>
          <p:spPr bwMode="auto">
            <a:xfrm>
              <a:off x="3123" y="8415"/>
              <a:ext cx="1" cy="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7" name="Line 3"/>
            <p:cNvSpPr>
              <a:spLocks noChangeShapeType="1"/>
            </p:cNvSpPr>
            <p:nvPr/>
          </p:nvSpPr>
          <p:spPr bwMode="auto">
            <a:xfrm flipH="1">
              <a:off x="4662" y="8415"/>
              <a:ext cx="456" cy="1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6626" name="Line 2"/>
            <p:cNvSpPr>
              <a:spLocks noChangeShapeType="1"/>
            </p:cNvSpPr>
            <p:nvPr/>
          </p:nvSpPr>
          <p:spPr bwMode="auto">
            <a:xfrm>
              <a:off x="7397" y="8415"/>
              <a:ext cx="1" cy="11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403" y="8550"/>
              <a:ext cx="1538" cy="1017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1600" dirty="0" smtClean="0">
                  <a:latin typeface="Times New Roman"/>
                  <a:ea typeface="Times New Roman"/>
                  <a:cs typeface="DokChampa"/>
                </a:rPr>
                <a:t>2) существительные ж.р. в  Р.п. мн.ч. 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(отвечают </a:t>
              </a:r>
            </a:p>
            <a:p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на вопросы </a:t>
              </a:r>
            </a:p>
            <a:p>
              <a:r>
                <a:rPr lang="ru-RU" sz="1600" i="1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много кого? чего?</a:t>
              </a:r>
              <a:r>
                <a:rPr lang="ru-RU" sz="1600" dirty="0" smtClean="0">
                  <a:solidFill>
                    <a:srgbClr val="C00000"/>
                  </a:solidFill>
                  <a:latin typeface="Times New Roman"/>
                  <a:ea typeface="Times New Roman"/>
                  <a:cs typeface="DokChampa"/>
                </a:rPr>
                <a:t>):   </a:t>
              </a:r>
            </a:p>
            <a:p>
              <a:endParaRPr lang="ru-RU" sz="1600" i="1" dirty="0" smtClean="0">
                <a:latin typeface="Times New Roman"/>
                <a:ea typeface="Times New Roman"/>
                <a:cs typeface="DokChampa"/>
              </a:endParaRPr>
            </a:p>
            <a:p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(пять) 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пе-в-ун-</a:t>
              </a:r>
              <a:r>
                <a:rPr lang="ru-RU" sz="1600" b="1" i="1" dirty="0" err="1" smtClean="0">
                  <a:latin typeface="Times New Roman"/>
                  <a:ea typeface="Times New Roman"/>
                  <a:cs typeface="DokChampa"/>
                </a:rPr>
                <a:t>ий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 </a:t>
              </a:r>
            </a:p>
            <a:p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(</a:t>
              </a:r>
              <a:r>
                <a:rPr lang="ru-RU" sz="1600" i="1" dirty="0" err="1" smtClean="0">
                  <a:latin typeface="Times New Roman"/>
                  <a:ea typeface="Times New Roman"/>
                  <a:cs typeface="DokChampa"/>
                </a:rPr>
                <a:t>пе-в-ун-ь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[</a:t>
              </a:r>
              <a:r>
                <a:rPr lang="en-US" sz="1600" b="1" i="1" dirty="0" smtClean="0">
                  <a:latin typeface="Times New Roman"/>
                  <a:ea typeface="Times New Roman"/>
                  <a:cs typeface="DokChampa"/>
                </a:rPr>
                <a:t>j</a:t>
              </a:r>
              <a:r>
                <a:rPr lang="ru-RU" sz="1600" i="1" dirty="0" smtClean="0">
                  <a:latin typeface="Times New Roman"/>
                  <a:ea typeface="Times New Roman"/>
                  <a:cs typeface="DokChampa"/>
                </a:rPr>
                <a:t>-а])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300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Line 3"/>
          <p:cNvSpPr>
            <a:spLocks noChangeShapeType="1"/>
          </p:cNvSpPr>
          <p:nvPr/>
        </p:nvSpPr>
        <p:spPr bwMode="auto">
          <a:xfrm>
            <a:off x="4572000" y="2924944"/>
            <a:ext cx="720080" cy="36004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2501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Производные и непроизводные основы слóва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43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4402832"/>
              </a:tblGrid>
              <a:tr h="4080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DokChampa"/>
                        </a:rPr>
                        <a:t>Основы слова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250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DokChampa"/>
                        </a:rPr>
                        <a:t>непроизводные </a:t>
                      </a:r>
                      <a:r>
                        <a:rPr lang="ru-RU" sz="20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основы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(ни от чего не произошли, они изначальные, первые);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i="0" dirty="0" smtClean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значение</a:t>
                      </a:r>
                      <a:r>
                        <a:rPr lang="ru-RU" sz="2000" i="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непроизводного слова нельзя объяснить посредством других однокоренных слов: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книга, стол, потолок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 – это простые по составу словá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DokChampa"/>
                        </a:rPr>
                        <a:t>производные </a:t>
                      </a:r>
                      <a:r>
                        <a:rPr lang="ru-RU" sz="2000" b="1" i="0" dirty="0" smtClean="0">
                          <a:latin typeface="Times New Roman"/>
                          <a:ea typeface="Times New Roman"/>
                          <a:cs typeface="DokChampa"/>
                        </a:rPr>
                        <a:t>основы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(с помощью каких-либо аффиксов они образовались от простых по составу слов);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0" dirty="0">
                          <a:latin typeface="Times New Roman"/>
                          <a:ea typeface="Times New Roman"/>
                          <a:cs typeface="DokChampa"/>
                        </a:rPr>
                        <a:t>значение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 производного слова можно объяснить ссылкой на значение однокоренного производящего слóва: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на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-поль-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-ый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(светильник) ←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пол 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(находящийся на полу);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при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-кроват-</a:t>
                      </a:r>
                      <a:r>
                        <a:rPr lang="ru-RU" sz="2000" b="1" i="1" dirty="0">
                          <a:latin typeface="Times New Roman"/>
                          <a:ea typeface="Times New Roman"/>
                          <a:cs typeface="DokChampa"/>
                        </a:rPr>
                        <a:t>н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-ая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 (тумбочка) ← </a:t>
                      </a:r>
                      <a:r>
                        <a:rPr lang="ru-RU" sz="2000" i="1" dirty="0">
                          <a:latin typeface="Times New Roman"/>
                          <a:ea typeface="Times New Roman"/>
                          <a:cs typeface="DokChampa"/>
                        </a:rPr>
                        <a:t>кровать</a:t>
                      </a:r>
                      <a:r>
                        <a:rPr lang="ru-RU" sz="2000" i="0" dirty="0">
                          <a:latin typeface="Times New Roman"/>
                          <a:ea typeface="Times New Roman"/>
                          <a:cs typeface="DokChampa"/>
                        </a:rPr>
                        <a:t> (возле кровати)</a:t>
                      </a:r>
                      <a:endParaRPr lang="ru-RU" sz="20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Так, производные слова – вторичные, </a:t>
            </a:r>
          </a:p>
          <a:p>
            <a:pPr>
              <a:buNone/>
            </a:pPr>
            <a:r>
              <a:rPr lang="ru-RU" dirty="0" smtClean="0"/>
              <a:t>выводимые из других слов.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Чтобы выделить производящую базу </a:t>
            </a:r>
          </a:p>
          <a:p>
            <a:pPr>
              <a:buNone/>
            </a:pPr>
            <a:r>
              <a:rPr lang="ru-RU" dirty="0" smtClean="0"/>
              <a:t>производного слова, нужно «отсечь» тот </a:t>
            </a:r>
          </a:p>
          <a:p>
            <a:pPr>
              <a:buNone/>
            </a:pPr>
            <a:r>
              <a:rPr lang="ru-RU" dirty="0" smtClean="0"/>
              <a:t>«лишний» формант, без которого слово может </a:t>
            </a:r>
          </a:p>
          <a:p>
            <a:pPr>
              <a:buNone/>
            </a:pPr>
            <a:r>
              <a:rPr lang="ru-RU" dirty="0" smtClean="0"/>
              <a:t>существовать, сохраняя своё основное </a:t>
            </a:r>
          </a:p>
          <a:p>
            <a:pPr>
              <a:buNone/>
            </a:pPr>
            <a:r>
              <a:rPr lang="ru-RU" dirty="0" smtClean="0"/>
              <a:t>лексическое значение: </a:t>
            </a:r>
          </a:p>
          <a:p>
            <a:pPr>
              <a:buNone/>
            </a:pPr>
            <a:r>
              <a:rPr lang="ru-RU" i="1" dirty="0" smtClean="0"/>
              <a:t>покуп</a:t>
            </a:r>
            <a:r>
              <a:rPr lang="ru-RU" b="1" i="1" dirty="0" smtClean="0">
                <a:solidFill>
                  <a:srgbClr val="FF0000"/>
                </a:solidFill>
              </a:rPr>
              <a:t>оч</a:t>
            </a:r>
            <a:r>
              <a:rPr lang="ru-RU" i="1" dirty="0" smtClean="0"/>
              <a:t>ка</a:t>
            </a:r>
            <a:r>
              <a:rPr lang="ru-RU" b="1" i="1" dirty="0" smtClean="0"/>
              <a:t> </a:t>
            </a:r>
            <a:r>
              <a:rPr lang="ru-RU" dirty="0" smtClean="0"/>
              <a:t>(</a:t>
            </a:r>
            <a:r>
              <a:rPr lang="be-BY" dirty="0" smtClean="0"/>
              <a:t>‘</a:t>
            </a:r>
            <a:r>
              <a:rPr lang="ru-RU" dirty="0" smtClean="0"/>
              <a:t>маленькая покупка</a:t>
            </a:r>
            <a:r>
              <a:rPr lang="be-BY" dirty="0" smtClean="0"/>
              <a:t>’</a:t>
            </a:r>
            <a:r>
              <a:rPr lang="ru-RU" dirty="0" smtClean="0"/>
              <a:t>) </a:t>
            </a:r>
            <a:r>
              <a:rPr lang="ru-RU" i="1" dirty="0" smtClean="0"/>
              <a:t>← покуп</a:t>
            </a:r>
            <a:r>
              <a:rPr lang="ru-RU" b="1" i="1" dirty="0" smtClean="0">
                <a:solidFill>
                  <a:srgbClr val="FF0000"/>
                </a:solidFill>
              </a:rPr>
              <a:t>к</a:t>
            </a:r>
            <a:r>
              <a:rPr lang="ru-RU" i="1" dirty="0" smtClean="0"/>
              <a:t>а ← </a:t>
            </a:r>
            <a:r>
              <a:rPr lang="ru-RU" b="1" i="1" dirty="0" smtClean="0">
                <a:solidFill>
                  <a:srgbClr val="FF0000"/>
                </a:solidFill>
              </a:rPr>
              <a:t>по</a:t>
            </a:r>
            <a:r>
              <a:rPr lang="ru-RU" i="1" dirty="0" smtClean="0"/>
              <a:t>куп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i="1" dirty="0" smtClean="0"/>
              <a:t>ть ← куп</a:t>
            </a:r>
            <a:r>
              <a:rPr lang="ru-RU" i="1" dirty="0" smtClean="0">
                <a:solidFill>
                  <a:srgbClr val="FF0000"/>
                </a:solidFill>
              </a:rPr>
              <a:t>и</a:t>
            </a:r>
            <a:r>
              <a:rPr lang="ru-RU" i="1" dirty="0" smtClean="0"/>
              <a:t>ть</a:t>
            </a:r>
            <a:r>
              <a:rPr lang="ru-RU" dirty="0" smtClean="0"/>
              <a:t>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458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/>
              <a:t>Морфонологические явления </a:t>
            </a:r>
            <a:br>
              <a:rPr lang="ru-RU" sz="2400" b="1" dirty="0" smtClean="0"/>
            </a:br>
            <a:r>
              <a:rPr lang="ru-RU" sz="2400" b="1" dirty="0" smtClean="0"/>
              <a:t>на границе морфов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04863"/>
          <a:ext cx="8229600" cy="4295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20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DokChampa"/>
                        </a:rPr>
                        <a:t>Морфонологические 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DokChampa"/>
                        </a:rPr>
                        <a:t>явления: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i="0" dirty="0">
                          <a:latin typeface="Times New Roman"/>
                          <a:ea typeface="Times New Roman"/>
                          <a:cs typeface="DokChampa"/>
                        </a:rPr>
                        <a:t>Примеры: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1 перемещение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ударения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автомобиль → автомобилист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2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чередование фонем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шпага → шпажист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441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3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усечение основы производящего слова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соло → солист (усечение -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о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441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4</a:t>
                      </a:r>
                      <a:r>
                        <a:rPr lang="ru-RU" sz="2400" i="0" baseline="0" dirty="0" smtClean="0">
                          <a:latin typeface="Times New Roman"/>
                          <a:ea typeface="Times New Roman"/>
                          <a:cs typeface="DokChampa"/>
                        </a:rPr>
                        <a:t> </a:t>
                      </a: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наращение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основы производящего слова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алгебра → алгебраист (наращение -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а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-)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20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0" dirty="0" smtClean="0">
                          <a:latin typeface="Times New Roman"/>
                          <a:ea typeface="Times New Roman"/>
                          <a:cs typeface="DokChampa"/>
                        </a:rPr>
                        <a:t>5 </a:t>
                      </a:r>
                      <a:r>
                        <a:rPr lang="ru-RU" sz="2400" i="0" dirty="0">
                          <a:latin typeface="Times New Roman"/>
                          <a:ea typeface="Times New Roman"/>
                          <a:cs typeface="DokChampa"/>
                        </a:rPr>
                        <a:t>совмещение (наложение) морфов</a:t>
                      </a:r>
                      <a:endParaRPr lang="ru-RU" sz="2400" i="1" dirty="0">
                        <a:latin typeface="Times New Roman"/>
                        <a:ea typeface="Times New Roman"/>
                        <a:cs typeface="DokChampa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такси → таксист (совмещение -</a:t>
                      </a:r>
                      <a:r>
                        <a:rPr lang="ru-RU" sz="2400" b="1" i="1" dirty="0">
                          <a:latin typeface="Times New Roman"/>
                          <a:ea typeface="Times New Roman"/>
                          <a:cs typeface="DokChampa"/>
                        </a:rPr>
                        <a:t>и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DokChampa"/>
                        </a:rPr>
                        <a:t>-)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A0F24F4-CA83-4770-92DB-D271B10F7A8E}"/>
</file>

<file path=customXml/itemProps2.xml><?xml version="1.0" encoding="utf-8"?>
<ds:datastoreItem xmlns:ds="http://schemas.openxmlformats.org/officeDocument/2006/customXml" ds:itemID="{6F35E953-6B37-4A00-A5D8-2C8B7D1F3EC8}"/>
</file>

<file path=customXml/itemProps3.xml><?xml version="1.0" encoding="utf-8"?>
<ds:datastoreItem xmlns:ds="http://schemas.openxmlformats.org/officeDocument/2006/customXml" ds:itemID="{1753BC3C-3B23-4661-A98C-EF19741B345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1487</Words>
  <Application>Microsoft Office PowerPoint</Application>
  <PresentationFormat>Экран (4:3)</PresentationFormat>
  <Paragraphs>297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Раздел «Словообразование»   Для слушателей факультета довузовской подготовки  и профориентации, подготовительных курсов, абитуриентов  </vt:lpstr>
      <vt:lpstr> Словообразование </vt:lpstr>
      <vt:lpstr>Морфемика </vt:lpstr>
      <vt:lpstr>Классификация морфем</vt:lpstr>
      <vt:lpstr> Типы морфем  Аффиксальные морфемы могут быть  словоизменительными  и словообразовательными  </vt:lpstr>
      <vt:lpstr>Слайд 6</vt:lpstr>
      <vt:lpstr> Производные и непроизводные основы слóва </vt:lpstr>
      <vt:lpstr>Слайд 8</vt:lpstr>
      <vt:lpstr>Морфонологические явления  на границе морфов</vt:lpstr>
      <vt:lpstr>Способы словообразования  </vt:lpstr>
      <vt:lpstr>Слайд 11</vt:lpstr>
      <vt:lpstr>Примечания: </vt:lpstr>
      <vt:lpstr> Комплексные единицы  словообразовательной системы </vt:lpstr>
      <vt:lpstr>Установите способ образования следующих слов:</vt:lpstr>
      <vt:lpstr>Проверьте слова с предыдущего слайда  в словообразовательной цепочке:</vt:lpstr>
      <vt:lpstr>Правильно выделен корень в словах:</vt:lpstr>
      <vt:lpstr>Слайд 17</vt:lpstr>
      <vt:lpstr>      Раздел «Словообразование»   Для слушателей факультета  довузовской подготовки и профориентации, подготовительных курсов, абитуриентов     Т.В. Авдонина   кафедра довузовской подготовки и профориентации  УО «ГГУ имени Франциска Скорины»  Гомель, 2014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Татьяна</cp:lastModifiedBy>
  <cp:revision>128</cp:revision>
  <dcterms:created xsi:type="dcterms:W3CDTF">2012-12-06T19:01:57Z</dcterms:created>
  <dcterms:modified xsi:type="dcterms:W3CDTF">2014-11-12T23:59:37Z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